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4" r:id="rId1"/>
  </p:sldMasterIdLst>
  <p:notesMasterIdLst>
    <p:notesMasterId r:id="rId37"/>
  </p:notesMasterIdLst>
  <p:handoutMasterIdLst>
    <p:handoutMasterId r:id="rId38"/>
  </p:handoutMasterIdLst>
  <p:sldIdLst>
    <p:sldId id="335" r:id="rId2"/>
    <p:sldId id="379" r:id="rId3"/>
    <p:sldId id="356" r:id="rId4"/>
    <p:sldId id="358" r:id="rId5"/>
    <p:sldId id="361" r:id="rId6"/>
    <p:sldId id="360" r:id="rId7"/>
    <p:sldId id="362" r:id="rId8"/>
    <p:sldId id="372" r:id="rId9"/>
    <p:sldId id="373" r:id="rId10"/>
    <p:sldId id="369" r:id="rId11"/>
    <p:sldId id="370" r:id="rId12"/>
    <p:sldId id="371" r:id="rId13"/>
    <p:sldId id="359" r:id="rId14"/>
    <p:sldId id="363" r:id="rId15"/>
    <p:sldId id="364" r:id="rId16"/>
    <p:sldId id="377" r:id="rId17"/>
    <p:sldId id="406" r:id="rId18"/>
    <p:sldId id="407" r:id="rId19"/>
    <p:sldId id="402" r:id="rId20"/>
    <p:sldId id="403" r:id="rId21"/>
    <p:sldId id="404" r:id="rId22"/>
    <p:sldId id="405" r:id="rId23"/>
    <p:sldId id="378" r:id="rId24"/>
    <p:sldId id="380" r:id="rId25"/>
    <p:sldId id="385" r:id="rId26"/>
    <p:sldId id="386" r:id="rId27"/>
    <p:sldId id="387" r:id="rId28"/>
    <p:sldId id="391" r:id="rId29"/>
    <p:sldId id="392" r:id="rId30"/>
    <p:sldId id="394" r:id="rId31"/>
    <p:sldId id="395" r:id="rId32"/>
    <p:sldId id="396" r:id="rId33"/>
    <p:sldId id="397" r:id="rId34"/>
    <p:sldId id="398" r:id="rId35"/>
    <p:sldId id="399" r:id="rId36"/>
  </p:sldIdLst>
  <p:sldSz cx="9144000" cy="6858000" type="screen4x3"/>
  <p:notesSz cx="6851650" cy="97472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Monotype Corsiva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Monotype Corsiva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Monotype Corsiva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Monotype Corsiva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Monotype Corsiva" pitchFamily="66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Monotype Corsiva" pitchFamily="66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Monotype Corsiva" pitchFamily="66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Monotype Corsiva" pitchFamily="66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Monotype Corsiva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700000"/>
    <a:srgbClr val="640000"/>
    <a:srgbClr val="860000"/>
    <a:srgbClr val="FF0000"/>
    <a:srgbClr val="FF9900"/>
    <a:srgbClr val="FF3300"/>
    <a:srgbClr val="006600"/>
    <a:srgbClr val="100E0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20" autoAdjust="0"/>
    <p:restoredTop sz="94660" autoAdjust="0"/>
  </p:normalViewPr>
  <p:slideViewPr>
    <p:cSldViewPr>
      <p:cViewPr>
        <p:scale>
          <a:sx n="50" d="100"/>
          <a:sy n="50" d="100"/>
        </p:scale>
        <p:origin x="-1944" y="-5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018"/>
    </p:cViewPr>
  </p:sorterViewPr>
  <p:notesViewPr>
    <p:cSldViewPr>
      <p:cViewPr varScale="1">
        <p:scale>
          <a:sx n="58" d="100"/>
          <a:sy n="58" d="100"/>
        </p:scale>
        <p:origin x="-1812" y="-72"/>
      </p:cViewPr>
      <p:guideLst>
        <p:guide orient="horz" pos="3070"/>
        <p:guide pos="215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8625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07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3025" y="0"/>
            <a:ext cx="2968625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07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59888"/>
            <a:ext cx="296862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07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3025" y="9259888"/>
            <a:ext cx="296862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36C776E-E730-419A-8414-0D87F2F76A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68625" cy="487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1438" y="0"/>
            <a:ext cx="2968625" cy="487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2438529-102E-4A24-A606-39820FEE6C2C}" type="datetimeFigureOut">
              <a:rPr lang="en-US"/>
              <a:pPr>
                <a:defRPr/>
              </a:pPr>
              <a:t>5/22/2015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31838"/>
            <a:ext cx="4870450" cy="36544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630738"/>
            <a:ext cx="5480050" cy="4386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58300"/>
            <a:ext cx="2968625" cy="4873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1438" y="9258300"/>
            <a:ext cx="2968625" cy="4873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12ADC96-F907-441D-9B88-1E019EBE7A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hidden">
          <a:xfrm>
            <a:off x="228600" y="3200400"/>
            <a:ext cx="8763000" cy="1341438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>
              <a:latin typeface="Times New Roman" pitchFamily="18" charset="0"/>
            </a:endParaRPr>
          </a:p>
        </p:txBody>
      </p:sp>
      <p:pic>
        <p:nvPicPr>
          <p:cNvPr id="5" name="Picture 7" descr="ANABNR2"/>
          <p:cNvPicPr>
            <a:picLocks noChangeAspect="1" noChangeArrowheads="1"/>
          </p:cNvPicPr>
          <p:nvPr/>
        </p:nvPicPr>
        <p:blipFill>
          <a:blip r:embed="rId2"/>
          <a:srcRect l="-900" t="-1314" r="-2" b="-36961"/>
          <a:stretch>
            <a:fillRect/>
          </a:stretch>
        </p:blipFill>
        <p:spPr bwMode="auto">
          <a:xfrm>
            <a:off x="533400" y="3200400"/>
            <a:ext cx="845820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9"/>
          <p:cNvSpPr>
            <a:spLocks noChangeArrowheads="1"/>
          </p:cNvSpPr>
          <p:nvPr/>
        </p:nvSpPr>
        <p:spPr bwMode="hidden">
          <a:xfrm>
            <a:off x="795338" y="2895600"/>
            <a:ext cx="304800" cy="990600"/>
          </a:xfrm>
          <a:prstGeom prst="rect">
            <a:avLst/>
          </a:prstGeom>
          <a:solidFill>
            <a:schemeClr val="accent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>
              <a:latin typeface="Times New Roman" pitchFamily="18" charset="0"/>
            </a:endParaRPr>
          </a:p>
        </p:txBody>
      </p:sp>
      <p:sp>
        <p:nvSpPr>
          <p:cNvPr id="539668" name="Rectangle 20"/>
          <p:cNvSpPr>
            <a:spLocks noGrp="1" noChangeArrowheads="1"/>
          </p:cNvSpPr>
          <p:nvPr>
            <p:ph type="ctrTitle"/>
          </p:nvPr>
        </p:nvSpPr>
        <p:spPr>
          <a:xfrm>
            <a:off x="1143000" y="1981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39669" name="Rectangle 21"/>
          <p:cNvSpPr>
            <a:spLocks noGrp="1" noChangeArrowheads="1"/>
          </p:cNvSpPr>
          <p:nvPr>
            <p:ph type="subTitle" idx="1"/>
          </p:nvPr>
        </p:nvSpPr>
        <p:spPr>
          <a:xfrm>
            <a:off x="2038350" y="4351338"/>
            <a:ext cx="6400800" cy="1371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63246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3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3246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2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4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AED35219-9386-4C7C-9E9F-86F0D4C875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228600"/>
            <a:ext cx="20955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1341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772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066800"/>
            <a:ext cx="40005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066800"/>
            <a:ext cx="40005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4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4"/>
          </p:nvPr>
        </p:nvSpPr>
        <p:spPr>
          <a:xfrm>
            <a:off x="533400" y="685800"/>
            <a:ext cx="3653297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33400" y="6324600"/>
            <a:ext cx="3657600" cy="3048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267200" y="6858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8"/>
          </p:nvPr>
        </p:nvSpPr>
        <p:spPr>
          <a:xfrm>
            <a:off x="533400" y="35052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4267200" y="35052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33400" y="304800"/>
            <a:ext cx="3657600" cy="3048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267200" y="6324600"/>
            <a:ext cx="3657600" cy="3048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4267200" y="304800"/>
            <a:ext cx="3657600" cy="3048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>
          <a:xfrm rot="16200000">
            <a:off x="7696200" y="1012825"/>
            <a:ext cx="2133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5/22/2015</a:t>
            </a:fld>
            <a:endParaRPr lang="en-US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>
          <a:xfrm rot="16200000">
            <a:off x="7162800" y="3832226"/>
            <a:ext cx="32004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066800"/>
            <a:ext cx="40005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066800"/>
            <a:ext cx="40005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066800"/>
            <a:ext cx="8153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  <p:sldLayoutId id="2147484007" r:id="rId12"/>
    <p:sldLayoutId id="2147484009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A5002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A50021"/>
          </a:solidFill>
          <a:latin typeface="Helvetic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A50021"/>
          </a:solidFill>
          <a:latin typeface="Helvetic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A50021"/>
          </a:solidFill>
          <a:latin typeface="Helvetic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A50021"/>
          </a:solidFill>
          <a:latin typeface="Helvetic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A50021"/>
          </a:solidFill>
          <a:latin typeface="Helvetic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A50021"/>
          </a:solidFill>
          <a:latin typeface="Helvetic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A50021"/>
          </a:solidFill>
          <a:latin typeface="Helvetic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A50021"/>
          </a:solidFill>
          <a:latin typeface="Helvetica" pitchFamily="34" charset="0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SzPct val="75000"/>
        <a:buFont typeface="Wingdings" pitchFamily="2" charset="2"/>
        <a:buChar char="n"/>
        <a:defRPr sz="2000">
          <a:solidFill>
            <a:schemeClr val="tx2"/>
          </a:solidFill>
          <a:latin typeface="+mn-lt"/>
          <a:ea typeface="+mn-ea"/>
          <a:cs typeface="+mn-cs"/>
        </a:defRPr>
      </a:lvl1pPr>
      <a:lvl2pPr marL="1027113" indent="-4556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800">
          <a:solidFill>
            <a:schemeClr val="tx1"/>
          </a:solidFill>
          <a:latin typeface="Times New Roman" pitchFamily="18" charset="0"/>
        </a:defRPr>
      </a:lvl2pPr>
      <a:lvl3pPr marL="1370013" indent="-228600" algn="l" rtl="0" eaLnBrk="0" fontAlgn="base" hangingPunct="0">
        <a:spcBef>
          <a:spcPct val="20000"/>
        </a:spcBef>
        <a:spcAft>
          <a:spcPct val="0"/>
        </a:spcAft>
        <a:buClr>
          <a:srgbClr val="666699"/>
        </a:buClr>
        <a:buSzPct val="70000"/>
        <a:buFont typeface="Wingdings" pitchFamily="2" charset="2"/>
        <a:buChar char="n"/>
        <a:defRPr sz="1600">
          <a:solidFill>
            <a:schemeClr val="tx1"/>
          </a:solidFill>
          <a:latin typeface="Times New Roman" pitchFamily="18" charset="0"/>
        </a:defRPr>
      </a:lvl3pPr>
      <a:lvl4pPr marL="1712913" indent="-228600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n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AULIK\flow1.pd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0" Type="http://schemas.openxmlformats.org/officeDocument/2006/relationships/image" Target="../media/image60.png"/><Relationship Id="rId4" Type="http://schemas.openxmlformats.org/officeDocument/2006/relationships/image" Target="../media/image54.jpeg"/><Relationship Id="rId9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295400"/>
            <a:ext cx="8610600" cy="1828800"/>
          </a:xfrm>
        </p:spPr>
        <p:txBody>
          <a:bodyPr/>
          <a:lstStyle/>
          <a:p>
            <a:pPr algn="ctr" eaLnBrk="1" hangingPunct="1"/>
            <a:r>
              <a:rPr lang="en-US" sz="2400" smtClean="0"/>
              <a:t>Modern Problems: Traditional Solutions</a:t>
            </a:r>
            <a:br>
              <a:rPr lang="en-US" sz="2400" smtClean="0"/>
            </a:br>
            <a:r>
              <a:rPr lang="en-US" sz="2400" smtClean="0"/>
              <a:t>Climate Change/ Water &amp; Food Security</a:t>
            </a:r>
            <a:br>
              <a:rPr lang="en-US" sz="2400" smtClean="0"/>
            </a:br>
            <a:r>
              <a:rPr lang="en-US" sz="2400" smtClean="0"/>
              <a:t/>
            </a:r>
            <a:br>
              <a:rPr lang="en-US" sz="2400" smtClean="0"/>
            </a:br>
            <a:r>
              <a:rPr lang="en-US" sz="4800" smtClean="0"/>
              <a:t>FLOW: </a:t>
            </a:r>
            <a:r>
              <a:rPr lang="en-US" smtClean="0"/>
              <a:t>AN EXPERIENCE OF TBS</a:t>
            </a:r>
            <a:endParaRPr lang="en-US" sz="240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267200"/>
            <a:ext cx="9144000" cy="25908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b="1" smtClean="0"/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b="1" smtClean="0"/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b="1" smtClean="0"/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b="1" smtClean="0"/>
              <a:t>By: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b="1" smtClean="0"/>
              <a:t>Rajendra Singh,TBS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MAULIK\a5 004.jpg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TextBox 5"/>
          <p:cNvSpPr txBox="1"/>
          <p:nvPr/>
        </p:nvSpPr>
        <p:spPr>
          <a:xfrm>
            <a:off x="6858000" y="762000"/>
            <a:ext cx="2286000" cy="267765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/>
              <a:t>Waste land in </a:t>
            </a:r>
          </a:p>
          <a:p>
            <a:pPr>
              <a:defRPr/>
            </a:pPr>
            <a:r>
              <a:rPr lang="en-US" b="1" dirty="0" err="1"/>
              <a:t>Ruparel</a:t>
            </a:r>
            <a:r>
              <a:rPr lang="en-US" b="1" dirty="0"/>
              <a:t> River Basin</a:t>
            </a:r>
          </a:p>
          <a:p>
            <a:pPr>
              <a:defRPr/>
            </a:pPr>
            <a:r>
              <a:rPr lang="en-US" b="1" dirty="0"/>
              <a:t>Micro-watershed: </a:t>
            </a:r>
          </a:p>
          <a:p>
            <a:pPr>
              <a:defRPr/>
            </a:pPr>
            <a:r>
              <a:rPr lang="en-US" b="1" dirty="0"/>
              <a:t>2C 5D 3a</a:t>
            </a:r>
          </a:p>
          <a:p>
            <a:pPr>
              <a:defRPr/>
            </a:pPr>
            <a:endParaRPr lang="en-US" b="1" dirty="0"/>
          </a:p>
          <a:p>
            <a:pPr>
              <a:defRPr/>
            </a:pPr>
            <a:r>
              <a:rPr lang="en-US" b="1" dirty="0"/>
              <a:t>In 1993</a:t>
            </a:r>
          </a:p>
          <a:p>
            <a:pPr>
              <a:defRPr/>
            </a:pPr>
            <a:r>
              <a:rPr lang="en-US" b="1" dirty="0"/>
              <a:t>Total wasteland: 1057.5 ha</a:t>
            </a:r>
          </a:p>
          <a:p>
            <a:pPr>
              <a:defRPr/>
            </a:pPr>
            <a:endParaRPr lang="en-US" sz="1200" b="1" dirty="0"/>
          </a:p>
          <a:p>
            <a:pPr>
              <a:defRPr/>
            </a:pPr>
            <a:endParaRPr lang="en-US" sz="1200" b="1" dirty="0"/>
          </a:p>
        </p:txBody>
      </p:sp>
      <p:sp>
        <p:nvSpPr>
          <p:cNvPr id="8" name="Rectangle 7"/>
          <p:cNvSpPr/>
          <p:nvPr/>
        </p:nvSpPr>
        <p:spPr>
          <a:xfrm>
            <a:off x="6858000" y="4800600"/>
            <a:ext cx="2286000" cy="1600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400" b="1" spc="300" dirty="0">
                <a:solidFill>
                  <a:srgbClr val="FF0000"/>
                </a:solidFill>
              </a:rPr>
              <a:t>Reference: </a:t>
            </a:r>
            <a:r>
              <a:rPr lang="en-US" sz="1400" b="1" spc="300" dirty="0">
                <a:solidFill>
                  <a:srgbClr val="FF0000"/>
                </a:solidFill>
              </a:rPr>
              <a:t>A study on TBS’s works in 40 villages undertook by Dr. </a:t>
            </a:r>
            <a:r>
              <a:rPr lang="en-GB" sz="1400" b="1" spc="300" dirty="0" err="1">
                <a:solidFill>
                  <a:srgbClr val="FF0000"/>
                </a:solidFill>
              </a:rPr>
              <a:t>K.N.Joshi</a:t>
            </a:r>
            <a:r>
              <a:rPr lang="en-GB" sz="1400" b="1" spc="300" dirty="0">
                <a:solidFill>
                  <a:srgbClr val="FF0000"/>
                </a:solidFill>
              </a:rPr>
              <a:t>, Inst. of Development Studies, </a:t>
            </a:r>
            <a:r>
              <a:rPr lang="en-GB" sz="1400" b="1" spc="300" dirty="0" err="1">
                <a:solidFill>
                  <a:srgbClr val="FF0000"/>
                </a:solidFill>
              </a:rPr>
              <a:t>Jaipur</a:t>
            </a:r>
            <a:endParaRPr lang="en-US" sz="1400" b="1" spc="3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MAULIK\a5 002.jpg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TextBox 5"/>
          <p:cNvSpPr txBox="1"/>
          <p:nvPr/>
        </p:nvSpPr>
        <p:spPr>
          <a:xfrm>
            <a:off x="6858000" y="762000"/>
            <a:ext cx="2286000" cy="369331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/>
              <a:t>Water Resource in </a:t>
            </a:r>
          </a:p>
          <a:p>
            <a:pPr>
              <a:defRPr/>
            </a:pPr>
            <a:r>
              <a:rPr lang="en-US" b="1" dirty="0" err="1"/>
              <a:t>Ruparel</a:t>
            </a:r>
            <a:r>
              <a:rPr lang="en-US" b="1" dirty="0"/>
              <a:t> River Basin</a:t>
            </a:r>
          </a:p>
          <a:p>
            <a:pPr>
              <a:defRPr/>
            </a:pPr>
            <a:r>
              <a:rPr lang="en-US" b="1" dirty="0"/>
              <a:t>Micro-watershed: </a:t>
            </a:r>
          </a:p>
          <a:p>
            <a:pPr>
              <a:defRPr/>
            </a:pPr>
            <a:r>
              <a:rPr lang="en-US" b="1" dirty="0"/>
              <a:t>2C5D3a</a:t>
            </a:r>
          </a:p>
          <a:p>
            <a:pPr>
              <a:defRPr/>
            </a:pPr>
            <a:endParaRPr lang="en-US" b="1" dirty="0"/>
          </a:p>
          <a:p>
            <a:pPr>
              <a:defRPr/>
            </a:pPr>
            <a:r>
              <a:rPr lang="en-US" b="1" dirty="0"/>
              <a:t>After 1993</a:t>
            </a:r>
          </a:p>
          <a:p>
            <a:pPr>
              <a:defRPr/>
            </a:pPr>
            <a:r>
              <a:rPr lang="en-US" b="1" dirty="0"/>
              <a:t>55 RWH structures have been built by TBS in the micro-watershed: 2C5D3a</a:t>
            </a:r>
          </a:p>
          <a:p>
            <a:pPr>
              <a:defRPr/>
            </a:pPr>
            <a:endParaRPr lang="en-US" b="1" dirty="0"/>
          </a:p>
          <a:p>
            <a:pPr>
              <a:defRPr/>
            </a:pPr>
            <a:r>
              <a:rPr lang="en-US" b="1" dirty="0"/>
              <a:t>RWH marked in the Picture.</a:t>
            </a:r>
            <a:endParaRPr lang="en-US" sz="1200" b="1" dirty="0"/>
          </a:p>
        </p:txBody>
      </p:sp>
      <p:sp>
        <p:nvSpPr>
          <p:cNvPr id="8" name="Rectangle 7"/>
          <p:cNvSpPr/>
          <p:nvPr/>
        </p:nvSpPr>
        <p:spPr>
          <a:xfrm>
            <a:off x="6858000" y="4800600"/>
            <a:ext cx="2286000" cy="1600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400" b="1" spc="300" dirty="0">
                <a:solidFill>
                  <a:srgbClr val="FF0000"/>
                </a:solidFill>
              </a:rPr>
              <a:t>Reference: </a:t>
            </a:r>
            <a:r>
              <a:rPr lang="en-US" sz="1400" b="1" spc="300" dirty="0">
                <a:solidFill>
                  <a:srgbClr val="FF0000"/>
                </a:solidFill>
              </a:rPr>
              <a:t>A study on TBS’s works in 40 villages undertook by Dr. </a:t>
            </a:r>
            <a:r>
              <a:rPr lang="en-GB" sz="1400" b="1" spc="300" dirty="0" err="1">
                <a:solidFill>
                  <a:srgbClr val="FF0000"/>
                </a:solidFill>
              </a:rPr>
              <a:t>K.N.Joshi</a:t>
            </a:r>
            <a:r>
              <a:rPr lang="en-GB" sz="1400" b="1" spc="300" dirty="0">
                <a:solidFill>
                  <a:srgbClr val="FF0000"/>
                </a:solidFill>
              </a:rPr>
              <a:t>, Inst. of Development Studies, </a:t>
            </a:r>
            <a:r>
              <a:rPr lang="en-GB" sz="1400" b="1" spc="300" dirty="0" err="1">
                <a:solidFill>
                  <a:srgbClr val="FF0000"/>
                </a:solidFill>
              </a:rPr>
              <a:t>Jaipur</a:t>
            </a:r>
            <a:endParaRPr lang="en-US" sz="1400" b="1" spc="300" dirty="0">
              <a:solidFill>
                <a:srgbClr val="FF0000"/>
              </a:solidFill>
            </a:endParaRPr>
          </a:p>
        </p:txBody>
      </p:sp>
      <p:sp>
        <p:nvSpPr>
          <p:cNvPr id="9" name="Left Arrow 8"/>
          <p:cNvSpPr/>
          <p:nvPr/>
        </p:nvSpPr>
        <p:spPr>
          <a:xfrm rot="746796">
            <a:off x="5688013" y="3635375"/>
            <a:ext cx="1230312" cy="273050"/>
          </a:xfrm>
          <a:prstGeom prst="lef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MAULIK\APP III- 2.jpg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TextBox 5"/>
          <p:cNvSpPr txBox="1"/>
          <p:nvPr/>
        </p:nvSpPr>
        <p:spPr>
          <a:xfrm>
            <a:off x="6858000" y="762000"/>
            <a:ext cx="2286000" cy="378565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/>
              <a:t>Land Use in </a:t>
            </a:r>
          </a:p>
          <a:p>
            <a:pPr>
              <a:defRPr/>
            </a:pPr>
            <a:r>
              <a:rPr lang="en-US" b="1" dirty="0" err="1"/>
              <a:t>Ruparel</a:t>
            </a:r>
            <a:r>
              <a:rPr lang="en-US" b="1" dirty="0"/>
              <a:t> River Basin</a:t>
            </a:r>
          </a:p>
          <a:p>
            <a:pPr>
              <a:defRPr/>
            </a:pPr>
            <a:r>
              <a:rPr lang="en-US" b="1" dirty="0"/>
              <a:t>Micro-watershed: </a:t>
            </a:r>
          </a:p>
          <a:p>
            <a:pPr>
              <a:defRPr/>
            </a:pPr>
            <a:r>
              <a:rPr lang="en-US" b="1" dirty="0"/>
              <a:t>2C 5D 3a</a:t>
            </a:r>
          </a:p>
          <a:p>
            <a:pPr>
              <a:defRPr/>
            </a:pPr>
            <a:endParaRPr lang="en-US" b="1" dirty="0"/>
          </a:p>
          <a:p>
            <a:pPr>
              <a:defRPr/>
            </a:pPr>
            <a:r>
              <a:rPr lang="en-US" b="1" dirty="0"/>
              <a:t>In 2001</a:t>
            </a:r>
          </a:p>
          <a:p>
            <a:pPr>
              <a:defRPr/>
            </a:pPr>
            <a:r>
              <a:rPr lang="en-US" b="1" dirty="0"/>
              <a:t>Total wasteland: Nil</a:t>
            </a:r>
          </a:p>
          <a:p>
            <a:pPr>
              <a:defRPr/>
            </a:pPr>
            <a:endParaRPr lang="en-US" b="1" dirty="0"/>
          </a:p>
          <a:p>
            <a:pPr>
              <a:defRPr/>
            </a:pPr>
            <a:r>
              <a:rPr lang="en-US" b="1" dirty="0"/>
              <a:t>Most part of the land has been converted into agricultural land or seen as fallow land</a:t>
            </a:r>
          </a:p>
          <a:p>
            <a:pPr>
              <a:defRPr/>
            </a:pPr>
            <a:endParaRPr lang="en-US" sz="1200" b="1" dirty="0"/>
          </a:p>
          <a:p>
            <a:pPr>
              <a:defRPr/>
            </a:pPr>
            <a:endParaRPr lang="en-US" sz="1200" b="1" dirty="0"/>
          </a:p>
        </p:txBody>
      </p:sp>
      <p:sp>
        <p:nvSpPr>
          <p:cNvPr id="9" name="Rectangle 8"/>
          <p:cNvSpPr/>
          <p:nvPr/>
        </p:nvSpPr>
        <p:spPr>
          <a:xfrm>
            <a:off x="6858000" y="4800600"/>
            <a:ext cx="2286000" cy="1600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400" b="1" spc="300" dirty="0">
                <a:solidFill>
                  <a:srgbClr val="FF0000"/>
                </a:solidFill>
              </a:rPr>
              <a:t>Reference: </a:t>
            </a:r>
            <a:r>
              <a:rPr lang="en-US" sz="1400" b="1" spc="300" dirty="0">
                <a:solidFill>
                  <a:srgbClr val="FF0000"/>
                </a:solidFill>
              </a:rPr>
              <a:t>A study on TBS’s works in 40 villages undertook by Dr. </a:t>
            </a:r>
            <a:r>
              <a:rPr lang="en-GB" sz="1400" b="1" spc="300" dirty="0" err="1">
                <a:solidFill>
                  <a:srgbClr val="FF0000"/>
                </a:solidFill>
              </a:rPr>
              <a:t>K.N.Joshi</a:t>
            </a:r>
            <a:r>
              <a:rPr lang="en-GB" sz="1400" b="1" spc="300" dirty="0">
                <a:solidFill>
                  <a:srgbClr val="FF0000"/>
                </a:solidFill>
              </a:rPr>
              <a:t>, Inst. of Development Studies, </a:t>
            </a:r>
            <a:r>
              <a:rPr lang="en-GB" sz="1400" b="1" spc="300" dirty="0" err="1">
                <a:solidFill>
                  <a:srgbClr val="FF0000"/>
                </a:solidFill>
              </a:rPr>
              <a:t>Jaipur</a:t>
            </a:r>
            <a:r>
              <a:rPr lang="en-GB" sz="1400" b="1" spc="300" dirty="0">
                <a:solidFill>
                  <a:srgbClr val="FF0000"/>
                </a:solidFill>
              </a:rPr>
              <a:t>.</a:t>
            </a:r>
            <a:endParaRPr lang="en-US" sz="1400" b="1" spc="3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Decision making process"/>
          <p:cNvPicPr>
            <a:picLocks noChangeAspect="1" noChangeArrowheads="1"/>
          </p:cNvPicPr>
          <p:nvPr/>
        </p:nvPicPr>
        <p:blipFill>
          <a:blip r:embed="rId2">
            <a:lum contrast="48000"/>
          </a:blip>
          <a:srcRect/>
          <a:stretch>
            <a:fillRect/>
          </a:stretch>
        </p:blipFill>
        <p:spPr bwMode="auto">
          <a:xfrm>
            <a:off x="76200" y="608013"/>
            <a:ext cx="5181600" cy="373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5" descr="Decision mak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4313" y="1057275"/>
            <a:ext cx="3773487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9286" name="Rectangle 6"/>
          <p:cNvSpPr>
            <a:spLocks noChangeArrowheads="1"/>
          </p:cNvSpPr>
          <p:nvPr/>
        </p:nvSpPr>
        <p:spPr bwMode="auto">
          <a:xfrm>
            <a:off x="152400" y="4419600"/>
            <a:ext cx="4495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en-US" sz="1800">
                <a:solidFill>
                  <a:schemeClr val="tx2"/>
                </a:solidFill>
                <a:latin typeface="Helvetica" pitchFamily="34" charset="0"/>
              </a:rPr>
              <a:t>Maximum possible use was made of people’s traditional technology and wisdom with the help and advice from engineers if needed.</a:t>
            </a:r>
          </a:p>
        </p:txBody>
      </p:sp>
      <p:sp>
        <p:nvSpPr>
          <p:cNvPr id="609288" name="Rectangle 8"/>
          <p:cNvSpPr>
            <a:spLocks noChangeArrowheads="1"/>
          </p:cNvSpPr>
          <p:nvPr/>
        </p:nvSpPr>
        <p:spPr bwMode="auto">
          <a:xfrm>
            <a:off x="5410200" y="4249738"/>
            <a:ext cx="30480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>
                <a:solidFill>
                  <a:srgbClr val="FF3300"/>
                </a:solidFill>
                <a:latin typeface="Helvetica" pitchFamily="34" charset="0"/>
              </a:rPr>
              <a:t>Minimum 30% of total cost was to be contributed by community for each project – the rest was to come from financial support agencies through TBS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9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9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9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09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9286" grpId="0" autoUpdateAnimBg="0"/>
      <p:bldP spid="609288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Rsp-2,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685800"/>
            <a:ext cx="3962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3733800" cy="381000"/>
          </a:xfrm>
        </p:spPr>
        <p:txBody>
          <a:bodyPr/>
          <a:lstStyle/>
          <a:p>
            <a:pPr eaLnBrk="1" hangingPunct="1"/>
            <a:r>
              <a:rPr lang="en-US" sz="2400" smtClean="0"/>
              <a:t>River Goes Dry:</a:t>
            </a:r>
          </a:p>
        </p:txBody>
      </p:sp>
      <p:pic>
        <p:nvPicPr>
          <p:cNvPr id="19460" name="Picture 4" descr="Presentation -2,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534988"/>
            <a:ext cx="4343400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6" descr="Presentation -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33600" y="3606800"/>
            <a:ext cx="4876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Text Box 7"/>
          <p:cNvSpPr txBox="1">
            <a:spLocks noChangeArrowheads="1"/>
          </p:cNvSpPr>
          <p:nvPr/>
        </p:nvSpPr>
        <p:spPr bwMode="auto">
          <a:xfrm>
            <a:off x="457200" y="3200400"/>
            <a:ext cx="3886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91127"/>
                </a:solidFill>
              </a:rPr>
              <a:t>Excess withdrawal of Groundwater</a:t>
            </a:r>
          </a:p>
        </p:txBody>
      </p:sp>
      <p:sp>
        <p:nvSpPr>
          <p:cNvPr id="19463" name="Rectangle 8"/>
          <p:cNvSpPr>
            <a:spLocks noChangeArrowheads="1"/>
          </p:cNvSpPr>
          <p:nvPr/>
        </p:nvSpPr>
        <p:spPr bwMode="auto">
          <a:xfrm>
            <a:off x="4572000" y="0"/>
            <a:ext cx="365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en-US" b="1">
                <a:solidFill>
                  <a:srgbClr val="008000"/>
                </a:solidFill>
                <a:latin typeface="Helvetica" pitchFamily="34" charset="0"/>
              </a:rPr>
              <a:t>River is flowing:</a:t>
            </a:r>
          </a:p>
        </p:txBody>
      </p:sp>
      <p:sp>
        <p:nvSpPr>
          <p:cNvPr id="19464" name="Text Box 9"/>
          <p:cNvSpPr txBox="1">
            <a:spLocks noChangeArrowheads="1"/>
          </p:cNvSpPr>
          <p:nvPr/>
        </p:nvSpPr>
        <p:spPr bwMode="auto">
          <a:xfrm>
            <a:off x="5257800" y="2743200"/>
            <a:ext cx="38862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en-US" sz="2000" b="1">
                <a:solidFill>
                  <a:schemeClr val="tx2"/>
                </a:solidFill>
              </a:rPr>
              <a:t>Increased Groundwater Recharge 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2000" b="1">
                <a:solidFill>
                  <a:schemeClr val="tx2"/>
                </a:solidFill>
              </a:rPr>
              <a:t>Less Groundwater Extraction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28600" y="171450"/>
          <a:ext cx="8686800" cy="6515100"/>
        </p:xfrm>
        <a:graphic>
          <a:graphicData uri="http://schemas.openxmlformats.org/presentationml/2006/ole">
            <p:oleObj spid="_x0000_s1026" name="Acrobat Document" r:id="rId3" imgW="9153000" imgH="6852600" progId="AcroExch.Document.7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PA[70]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276600"/>
            <a:ext cx="5180013" cy="334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4" descr="PA[24]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0" y="228600"/>
            <a:ext cx="4857750" cy="313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10" descr="PA-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228600"/>
            <a:ext cx="4724400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2" descr="D:\FLOW Workshop\DSC0050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38750" y="3314700"/>
            <a:ext cx="390525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915400" cy="8382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 err="1">
                <a:solidFill>
                  <a:schemeClr val="bg1"/>
                </a:solidFill>
              </a:rPr>
              <a:t>Arwari</a:t>
            </a:r>
            <a:r>
              <a:rPr lang="en-US" sz="3600" dirty="0">
                <a:solidFill>
                  <a:schemeClr val="bg1"/>
                </a:solidFill>
              </a:rPr>
              <a:t> river basin: </a:t>
            </a:r>
            <a:r>
              <a:rPr lang="en-US" sz="3600" dirty="0" smtClean="0">
                <a:solidFill>
                  <a:schemeClr val="bg1"/>
                </a:solidFill>
              </a:rPr>
              <a:t>from good geology </a:t>
            </a:r>
            <a:r>
              <a:rPr lang="en-US" sz="3600" dirty="0">
                <a:solidFill>
                  <a:schemeClr val="bg1"/>
                </a:solidFill>
              </a:rPr>
              <a:t>...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4648200" y="1219200"/>
            <a:ext cx="4343400" cy="5334000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Comic Sans MS" pitchFamily="66" charset="0"/>
              </a:rPr>
              <a:t>Arwari</a:t>
            </a:r>
            <a:r>
              <a:rPr lang="en-US" sz="2400" dirty="0">
                <a:solidFill>
                  <a:schemeClr val="bg1"/>
                </a:solidFill>
                <a:latin typeface="Comic Sans MS" pitchFamily="66" charset="0"/>
              </a:rPr>
              <a:t> basin is a compact, hydrological unit.</a:t>
            </a:r>
          </a:p>
          <a:p>
            <a:endParaRPr lang="en-US" sz="2400" dirty="0" smtClean="0">
              <a:solidFill>
                <a:schemeClr val="bg1"/>
              </a:solidFill>
              <a:latin typeface="Comic Sans MS" pitchFamily="66" charset="0"/>
            </a:endParaRPr>
          </a:p>
          <a:p>
            <a:endParaRPr lang="en-US" sz="2400" dirty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It has complex </a:t>
            </a:r>
            <a:r>
              <a:rPr lang="en-US" sz="2400" dirty="0">
                <a:solidFill>
                  <a:schemeClr val="bg1"/>
                </a:solidFill>
                <a:latin typeface="Comic Sans MS" pitchFamily="66" charset="0"/>
              </a:rPr>
              <a:t>geology – </a:t>
            </a: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largely crystalline rocks – mostly metamorphic rock </a:t>
            </a:r>
            <a:r>
              <a:rPr lang="en-US" sz="2400" dirty="0">
                <a:solidFill>
                  <a:schemeClr val="bg1"/>
                </a:solidFill>
                <a:latin typeface="Comic Sans MS" pitchFamily="66" charset="0"/>
              </a:rPr>
              <a:t>types and </a:t>
            </a: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with different structures.</a:t>
            </a:r>
          </a:p>
          <a:p>
            <a:endParaRPr lang="en-US" sz="2400" dirty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It shows diverse fracture patterns ranging from vertical/inclined fractures in certain locations to horizontal joints in others</a:t>
            </a:r>
            <a:endParaRPr lang="en-US" sz="2400" dirty="0">
              <a:solidFill>
                <a:schemeClr val="bg1"/>
              </a:solidFill>
              <a:latin typeface="Comic Sans MS" pitchFamily="66" charset="0"/>
            </a:endParaRPr>
          </a:p>
          <a:p>
            <a:endParaRPr lang="en-US" sz="2400" dirty="0" smtClean="0">
              <a:solidFill>
                <a:schemeClr val="bg1"/>
              </a:solidFill>
              <a:latin typeface="Comic Sans MS" pitchFamily="66" charset="0"/>
            </a:endParaRPr>
          </a:p>
          <a:p>
            <a:endParaRPr lang="en-US" sz="2400" dirty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Comic Sans MS" pitchFamily="66" charset="0"/>
              </a:rPr>
              <a:t>At least 6 distinct areas, based on </a:t>
            </a:r>
            <a:r>
              <a:rPr lang="en-US" sz="2400" dirty="0" err="1">
                <a:solidFill>
                  <a:schemeClr val="bg1"/>
                </a:solidFill>
                <a:latin typeface="Comic Sans MS" pitchFamily="66" charset="0"/>
              </a:rPr>
              <a:t>hydrogeological</a:t>
            </a:r>
            <a:r>
              <a:rPr lang="en-US" sz="2400" dirty="0">
                <a:solidFill>
                  <a:schemeClr val="bg1"/>
                </a:solidFill>
                <a:latin typeface="Comic Sans MS" pitchFamily="66" charset="0"/>
              </a:rPr>
              <a:t> characters can be identified...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838200"/>
            <a:ext cx="74676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G:\ACWADAM Logo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17071" y="6019800"/>
            <a:ext cx="926929" cy="794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Simplified geological section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2719" y="1600200"/>
            <a:ext cx="7297562" cy="4525963"/>
          </a:xfrm>
        </p:spPr>
      </p:pic>
    </p:spTree>
    <p:extLst>
      <p:ext uri="{BB962C8B-B14F-4D97-AF65-F5344CB8AC3E}">
        <p14:creationId xmlns:p14="http://schemas.microsoft.com/office/powerpoint/2010/main" xmlns="" val="370547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4267200" y="1066800"/>
            <a:ext cx="48768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1: Silt atop fractured </a:t>
            </a:r>
            <a:r>
              <a:rPr lang="en-US" dirty="0" err="1">
                <a:solidFill>
                  <a:schemeClr val="bg1"/>
                </a:solidFill>
                <a:latin typeface="Comic Sans MS" pitchFamily="66" charset="0"/>
              </a:rPr>
              <a:t>quartzites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, 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 deep </a:t>
            </a:r>
            <a:r>
              <a:rPr lang="en-US" dirty="0" err="1" smtClean="0">
                <a:solidFill>
                  <a:schemeClr val="bg1"/>
                </a:solidFill>
                <a:latin typeface="Comic Sans MS" pitchFamily="66" charset="0"/>
              </a:rPr>
              <a:t>wls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, good to moderate yield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.</a:t>
            </a:r>
          </a:p>
          <a:p>
            <a:endParaRPr lang="en-US" dirty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2: Thick alluvium atop 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fractured rocks, </a:t>
            </a:r>
            <a:r>
              <a:rPr lang="en-US" dirty="0" err="1" smtClean="0">
                <a:solidFill>
                  <a:schemeClr val="bg1"/>
                </a:solidFill>
                <a:latin typeface="Comic Sans MS" pitchFamily="66" charset="0"/>
              </a:rPr>
              <a:t>wls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at 10m, very good yield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.</a:t>
            </a:r>
          </a:p>
          <a:p>
            <a:endParaRPr lang="en-US" dirty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3: Thin silt layer resting 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on top of impermeable 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rocks, </a:t>
            </a:r>
            <a:r>
              <a:rPr lang="en-US" dirty="0" err="1">
                <a:solidFill>
                  <a:schemeClr val="bg1"/>
                </a:solidFill>
                <a:latin typeface="Comic Sans MS" pitchFamily="66" charset="0"/>
              </a:rPr>
              <a:t>wls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 at 10m, </a:t>
            </a:r>
          </a:p>
          <a:p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limited yield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.</a:t>
            </a:r>
          </a:p>
          <a:p>
            <a:endParaRPr lang="en-US" dirty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4: Foliated rocks, with 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patchy alluvium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Comic Sans MS" pitchFamily="66" charset="0"/>
              </a:rPr>
              <a:t>wl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 is shallow but yield 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is 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limited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.</a:t>
            </a:r>
          </a:p>
          <a:p>
            <a:endParaRPr lang="en-US" dirty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5: Mining area, 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hard-impermeable rocks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, local groundwater and 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limited 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yield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.</a:t>
            </a:r>
          </a:p>
          <a:p>
            <a:endParaRPr lang="en-US" dirty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6: Granitic-gneissic terrain, 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 weathered 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and fractured 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aquifers, shallow </a:t>
            </a:r>
            <a:r>
              <a:rPr lang="en-US" dirty="0" err="1">
                <a:solidFill>
                  <a:schemeClr val="bg1"/>
                </a:solidFill>
                <a:latin typeface="Comic Sans MS" pitchFamily="66" charset="0"/>
              </a:rPr>
              <a:t>wls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 but limited 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and variable 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yield.</a:t>
            </a:r>
          </a:p>
          <a:p>
            <a:endParaRPr lang="en-US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533400"/>
            <a:ext cx="7620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/>
            <a:r>
              <a:rPr lang="en-US" sz="2800" dirty="0">
                <a:solidFill>
                  <a:schemeClr val="bg1"/>
                </a:solidFill>
              </a:rPr>
              <a:t>... </a:t>
            </a:r>
            <a:r>
              <a:rPr lang="en-US" sz="2800" dirty="0" smtClean="0">
                <a:solidFill>
                  <a:schemeClr val="bg1"/>
                </a:solidFill>
              </a:rPr>
              <a:t>to understanding </a:t>
            </a:r>
            <a:r>
              <a:rPr lang="en-US" sz="2800" dirty="0">
                <a:solidFill>
                  <a:schemeClr val="bg1"/>
                </a:solidFill>
              </a:rPr>
              <a:t>groundwater conditions: typology</a:t>
            </a:r>
          </a:p>
        </p:txBody>
      </p:sp>
      <p:pic>
        <p:nvPicPr>
          <p:cNvPr id="9" name="Picture 8" descr="G:\ACWADAM Logo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17071" y="6063371"/>
            <a:ext cx="926929" cy="794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molik\Desktop\rajastha.gif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637026" y="898236"/>
            <a:ext cx="5440174" cy="4969164"/>
          </a:xfrm>
          <a:effectLst>
            <a:reflection blurRad="6350" stA="52000" endA="300" endPos="3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0"/>
            <a:ext cx="8610600" cy="1600200"/>
          </a:xfrm>
          <a:noFill/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900" u="sng" spc="300" dirty="0" smtClean="0">
                <a:solidFill>
                  <a:schemeClr val="tx2"/>
                </a:solidFill>
              </a:rPr>
              <a:t>Project area of TBS</a:t>
            </a:r>
            <a:r>
              <a:rPr lang="en-US" sz="4900" spc="3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4900" spc="3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3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1200 villages of 19 districts of Rajasthan state of India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28" name="Picture 4" descr="C:\Users\molik\Desktop\531px-1024px-India_Rajasthan_locator_map_sv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819400"/>
            <a:ext cx="2138363" cy="2404826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sp>
        <p:nvSpPr>
          <p:cNvPr id="7175" name="TextBox 5"/>
          <p:cNvSpPr txBox="1">
            <a:spLocks noChangeArrowheads="1"/>
          </p:cNvSpPr>
          <p:nvPr/>
        </p:nvSpPr>
        <p:spPr bwMode="auto">
          <a:xfrm>
            <a:off x="381000" y="5638800"/>
            <a:ext cx="80772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/>
              <a:t>The major part of TBS’s work is concentrated in </a:t>
            </a:r>
          </a:p>
          <a:p>
            <a:pPr algn="ctr"/>
            <a:r>
              <a:rPr lang="en-US" sz="2800" b="1"/>
              <a:t>600villages of district Alwar of Rajasthan.</a:t>
            </a:r>
          </a:p>
        </p:txBody>
      </p:sp>
      <p:sp>
        <p:nvSpPr>
          <p:cNvPr id="7" name="Oval 6"/>
          <p:cNvSpPr/>
          <p:nvPr/>
        </p:nvSpPr>
        <p:spPr>
          <a:xfrm>
            <a:off x="6781800" y="2438400"/>
            <a:ext cx="1066800" cy="1752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Typology and geology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7941" y="1600200"/>
            <a:ext cx="7207117" cy="4525963"/>
          </a:xfrm>
        </p:spPr>
      </p:pic>
    </p:spTree>
    <p:extLst>
      <p:ext uri="{BB962C8B-B14F-4D97-AF65-F5344CB8AC3E}">
        <p14:creationId xmlns:p14="http://schemas.microsoft.com/office/powerpoint/2010/main" xmlns="" val="304548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20" r="5420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62" r="5362"/>
          <a:stretch>
            <a:fillRect/>
          </a:stretch>
        </p:blipFill>
        <p:spPr/>
      </p:pic>
      <p:pic>
        <p:nvPicPr>
          <p:cNvPr id="12" name="Picture Placeholder 11"/>
          <p:cNvPicPr>
            <a:picLocks noGrp="1" noChangeAspect="1"/>
          </p:cNvPicPr>
          <p:nvPr>
            <p:ph type="pic" sz="quarter" idx="1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62" r="5362"/>
          <a:stretch>
            <a:fillRect/>
          </a:stretch>
        </p:blipFill>
        <p:spPr/>
      </p:pic>
      <p:pic>
        <p:nvPicPr>
          <p:cNvPr id="15" name="Picture Placeholder 14"/>
          <p:cNvPicPr>
            <a:picLocks noGrp="1" noChangeAspect="1"/>
          </p:cNvPicPr>
          <p:nvPr>
            <p:ph type="pic" sz="quarter" idx="19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62" r="5362"/>
          <a:stretch>
            <a:fillRect/>
          </a:stretch>
        </p:blipFill>
        <p:spPr/>
      </p:pic>
      <p:sp>
        <p:nvSpPr>
          <p:cNvPr id="9" name="Text Placeholder 8"/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60945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20" r="5420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62" r="5362"/>
          <a:stretch>
            <a:fillRect/>
          </a:stretch>
        </p:blipFill>
        <p:spPr/>
      </p:pic>
      <p:pic>
        <p:nvPicPr>
          <p:cNvPr id="12" name="Picture Placeholder 11"/>
          <p:cNvPicPr>
            <a:picLocks noGrp="1" noChangeAspect="1"/>
          </p:cNvPicPr>
          <p:nvPr>
            <p:ph type="pic" sz="quarter" idx="1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62" r="5362"/>
          <a:stretch>
            <a:fillRect/>
          </a:stretch>
        </p:blipFill>
        <p:spPr/>
      </p:pic>
      <p:pic>
        <p:nvPicPr>
          <p:cNvPr id="13" name="Picture Placeholder 12"/>
          <p:cNvPicPr>
            <a:picLocks noGrp="1" noChangeAspect="1"/>
          </p:cNvPicPr>
          <p:nvPr>
            <p:ph type="pic" sz="quarter" idx="19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62" r="5362"/>
          <a:stretch>
            <a:fillRect/>
          </a:stretch>
        </p:blipFill>
        <p:spPr>
          <a:xfrm rot="16200000">
            <a:off x="5638800" y="3429000"/>
            <a:ext cx="3657600" cy="2743200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8142182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685800"/>
            <a:ext cx="8382000" cy="685800"/>
          </a:xfrm>
        </p:spPr>
        <p:txBody>
          <a:bodyPr/>
          <a:lstStyle/>
          <a:p>
            <a:pPr eaLnBrk="1" hangingPunct="1"/>
            <a:r>
              <a:rPr lang="en-US" sz="2400" smtClean="0">
                <a:solidFill>
                  <a:srgbClr val="FF3300"/>
                </a:solidFill>
              </a:rPr>
              <a:t>THE SITUATION IN </a:t>
            </a:r>
            <a:br>
              <a:rPr lang="en-US" sz="2400" smtClean="0">
                <a:solidFill>
                  <a:srgbClr val="FF3300"/>
                </a:solidFill>
              </a:rPr>
            </a:br>
            <a:r>
              <a:rPr lang="en-US" sz="2400" smtClean="0">
                <a:solidFill>
                  <a:schemeClr val="bg1"/>
                </a:solidFill>
              </a:rPr>
              <a:t/>
            </a:r>
            <a:br>
              <a:rPr lang="en-US" sz="2400" smtClean="0">
                <a:solidFill>
                  <a:schemeClr val="bg1"/>
                </a:solidFill>
              </a:rPr>
            </a:br>
            <a:r>
              <a:rPr lang="en-US" sz="4000" smtClean="0">
                <a:solidFill>
                  <a:schemeClr val="bg1"/>
                </a:solidFill>
              </a:rPr>
              <a:t>1985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38800" y="3200400"/>
            <a:ext cx="22860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2012</a:t>
            </a:r>
          </a:p>
        </p:txBody>
      </p:sp>
      <p:pic>
        <p:nvPicPr>
          <p:cNvPr id="21508" name="Picture 2" descr="Nimmi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228600"/>
            <a:ext cx="4648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2" descr="Nimmi15"/>
          <p:cNvPicPr>
            <a:picLocks noChangeAspect="1" noChangeArrowheads="1"/>
          </p:cNvPicPr>
          <p:nvPr/>
        </p:nvPicPr>
        <p:blipFill>
          <a:blip r:embed="rId3"/>
          <a:srcRect t="3812" r="1469" b="4692"/>
          <a:stretch>
            <a:fillRect/>
          </a:stretch>
        </p:blipFill>
        <p:spPr bwMode="auto">
          <a:xfrm>
            <a:off x="0" y="3581400"/>
            <a:ext cx="4038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2" descr="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3200" y="433388"/>
            <a:ext cx="4673600" cy="334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2" descr="PA[16]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0" y="3048000"/>
            <a:ext cx="502920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295400" y="533400"/>
            <a:ext cx="15240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chemeClr val="bg1"/>
                </a:solidFill>
                <a:latin typeface="+mn-lt"/>
              </a:rPr>
              <a:t>1985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19800" y="3124200"/>
            <a:ext cx="18288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chemeClr val="bg1"/>
                </a:solidFill>
                <a:latin typeface="+mn-lt"/>
              </a:rPr>
              <a:t>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48200" y="609600"/>
            <a:ext cx="3962400" cy="685800"/>
          </a:xfrm>
        </p:spPr>
        <p:txBody>
          <a:bodyPr/>
          <a:lstStyle/>
          <a:p>
            <a:pPr eaLnBrk="1" hangingPunct="1"/>
            <a:r>
              <a:rPr lang="en-US" sz="2400" smtClean="0">
                <a:solidFill>
                  <a:srgbClr val="008000"/>
                </a:solidFill>
              </a:rPr>
              <a:t>WATER</a:t>
            </a:r>
            <a:br>
              <a:rPr lang="en-US" sz="2400" smtClean="0">
                <a:solidFill>
                  <a:srgbClr val="008000"/>
                </a:solidFill>
              </a:rPr>
            </a:br>
            <a:r>
              <a:rPr lang="en-US" sz="2400" smtClean="0">
                <a:solidFill>
                  <a:srgbClr val="008000"/>
                </a:solidFill>
              </a:rPr>
              <a:t>HARVESTING </a:t>
            </a:r>
            <a:br>
              <a:rPr lang="en-US" sz="2400" smtClean="0">
                <a:solidFill>
                  <a:srgbClr val="008000"/>
                </a:solidFill>
              </a:rPr>
            </a:br>
            <a:r>
              <a:rPr lang="en-US" sz="2400" smtClean="0">
                <a:solidFill>
                  <a:srgbClr val="008000"/>
                </a:solidFill>
              </a:rPr>
              <a:t>SYSTEMS IN INDIA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447800"/>
            <a:ext cx="4724400" cy="51816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800" smtClean="0">
                <a:solidFill>
                  <a:srgbClr val="FF3300"/>
                </a:solidFill>
              </a:rPr>
              <a:t>THERE ARE VARIOUS 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800" smtClean="0">
                <a:solidFill>
                  <a:srgbClr val="FF3300"/>
                </a:solidFill>
              </a:rPr>
              <a:t>METHODS OF WATER HARVESTING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800" smtClean="0">
                <a:solidFill>
                  <a:srgbClr val="FF3300"/>
                </a:solidFill>
              </a:rPr>
              <a:t> EXISTING IN INDIA.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1800" smtClean="0">
              <a:solidFill>
                <a:srgbClr val="FF3300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800" smtClean="0"/>
              <a:t>	</a:t>
            </a:r>
            <a:r>
              <a:rPr lang="en-US" sz="1800" b="1" smtClean="0"/>
              <a:t>THE MAIN COMMON PECULARITIES OF ALL SYSTEM ARE</a:t>
            </a:r>
            <a:r>
              <a:rPr lang="en-US" sz="1800" smtClean="0"/>
              <a:t> 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18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800" smtClean="0"/>
              <a:t>-      </a:t>
            </a:r>
            <a:r>
              <a:rPr lang="en-US" sz="1800" smtClean="0">
                <a:solidFill>
                  <a:srgbClr val="008000"/>
                </a:solidFill>
              </a:rPr>
              <a:t>USE OF LOCAL  RESOURCES AND TECHNOLOGY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1800" smtClean="0">
              <a:solidFill>
                <a:srgbClr val="008000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800" smtClean="0"/>
              <a:t>-       COMMUNITY BASED OPERATION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1800" smtClean="0"/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en-US" sz="1800" smtClean="0">
                <a:solidFill>
                  <a:srgbClr val="008000"/>
                </a:solidFill>
              </a:rPr>
              <a:t>COMMUNITY DRIVEN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smtClean="0">
                <a:solidFill>
                  <a:srgbClr val="008000"/>
                </a:solidFill>
              </a:rPr>
              <a:t>	DE-CENTRALISED WATER MANAGEMENT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endParaRPr lang="en-US" sz="1800" smtClean="0">
              <a:solidFill>
                <a:srgbClr val="008000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800" smtClean="0"/>
              <a:t>-      CONSERVATION AND DISCIPLINED USE OF NATURAL RESOURCES </a:t>
            </a:r>
            <a:endParaRPr lang="en-US" sz="800" smtClean="0"/>
          </a:p>
        </p:txBody>
      </p:sp>
      <p:pic>
        <p:nvPicPr>
          <p:cNvPr id="22532" name="Picture 4" descr="Gadhisa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024438" y="1447800"/>
            <a:ext cx="3627437" cy="5013325"/>
          </a:xfrm>
          <a:noFill/>
        </p:spPr>
      </p:pic>
      <p:sp>
        <p:nvSpPr>
          <p:cNvPr id="22533" name="Text Box 6"/>
          <p:cNvSpPr txBox="1">
            <a:spLocks noChangeArrowheads="1"/>
          </p:cNvSpPr>
          <p:nvPr/>
        </p:nvSpPr>
        <p:spPr bwMode="auto">
          <a:xfrm>
            <a:off x="533400" y="0"/>
            <a:ext cx="3733800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800" b="1">
                <a:solidFill>
                  <a:srgbClr val="F49A08"/>
                </a:solidFill>
                <a:ea typeface="Lucida Sans Unicode" pitchFamily="34" charset="0"/>
                <a:cs typeface="Lucida Sans Unicode" pitchFamily="34" charset="0"/>
              </a:rPr>
              <a:t>T</a:t>
            </a:r>
            <a:r>
              <a:rPr lang="en-US" sz="6000" b="1">
                <a:solidFill>
                  <a:srgbClr val="008000"/>
                </a:solidFill>
                <a:ea typeface="Lucida Sans Unicode" pitchFamily="34" charset="0"/>
                <a:cs typeface="Lucida Sans Unicode" pitchFamily="34" charset="0"/>
              </a:rPr>
              <a:t>raditional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153400" cy="685800"/>
          </a:xfrm>
        </p:spPr>
        <p:txBody>
          <a:bodyPr/>
          <a:lstStyle/>
          <a:p>
            <a:pPr algn="ctr" eaLnBrk="1" hangingPunct="1"/>
            <a:r>
              <a:rPr lang="en-US" sz="6000" smtClean="0">
                <a:solidFill>
                  <a:srgbClr val="FF3300"/>
                </a:solidFill>
              </a:rPr>
              <a:t>Why</a:t>
            </a:r>
            <a:r>
              <a:rPr lang="en-US" sz="2400" smtClean="0">
                <a:solidFill>
                  <a:srgbClr val="008000"/>
                </a:solidFill>
              </a:rPr>
              <a:t> THEY WENT OUT OF USE?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INCREASE IN HUMAN AND LIVESTOCK POPULATION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rgbClr val="FF3300"/>
                </a:solidFill>
              </a:rPr>
              <a:t>WATER EXTRACTION TECHNOLOGY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mtClean="0">
              <a:solidFill>
                <a:srgbClr val="FF33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CHANGED PARADIGM OF DEVELOPMENT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rgbClr val="FF0000"/>
                </a:solidFill>
              </a:rPr>
              <a:t>STATE TAKEOVER OF COMMUNITY FUNCTIONS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CREATION OF DEPENDENCY SYNDROME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rgbClr val="FF0000"/>
                </a:solidFill>
              </a:rPr>
              <a:t>DISINTEGRATION OF COMMUNITY INSTITUTIONS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mtClean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PEOPLE LOST INITIATIVES AND CREATIVITY</a:t>
            </a:r>
          </a:p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rgbClr val="FF0000"/>
                </a:solidFill>
              </a:rPr>
              <a:t>NEGLECT OF TRADITIONAL SYSTEMS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685800"/>
          </a:xfrm>
        </p:spPr>
        <p:txBody>
          <a:bodyPr/>
          <a:lstStyle/>
          <a:p>
            <a:pPr algn="ctr" eaLnBrk="1" hangingPunct="1"/>
            <a:r>
              <a:rPr lang="en-US" smtClean="0">
                <a:solidFill>
                  <a:srgbClr val="FF6600"/>
                </a:solidFill>
              </a:rPr>
              <a:t>REVIVAL OF SYSTEMS</a:t>
            </a:r>
            <a:r>
              <a:rPr lang="en-US" smtClean="0">
                <a:solidFill>
                  <a:schemeClr val="tx2"/>
                </a:solidFill>
              </a:rPr>
              <a:t> </a:t>
            </a:r>
            <a:br>
              <a:rPr lang="en-US" smtClean="0">
                <a:solidFill>
                  <a:schemeClr val="tx2"/>
                </a:solidFill>
              </a:rPr>
            </a:br>
            <a:r>
              <a:rPr lang="en-US" smtClean="0">
                <a:solidFill>
                  <a:srgbClr val="008000"/>
                </a:solidFill>
              </a:rPr>
              <a:t>USING INDIGENIOUS KNOWLEDGE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676400"/>
            <a:ext cx="8153400" cy="4800600"/>
          </a:xfrm>
        </p:spPr>
        <p:txBody>
          <a:bodyPr/>
          <a:lstStyle/>
          <a:p>
            <a:pPr eaLnBrk="1" hangingPunct="1"/>
            <a:r>
              <a:rPr lang="en-US" smtClean="0"/>
              <a:t>INTERVENTIONS UNDERSTANDING TRADITIONAL SYSTEMS AND USE OF INDIGENIOUS KNOWLEDGE</a:t>
            </a:r>
          </a:p>
          <a:p>
            <a:pPr eaLnBrk="1" hangingPunct="1">
              <a:buFont typeface="Wingdings" pitchFamily="2" charset="2"/>
              <a:buNone/>
            </a:pPr>
            <a:endParaRPr lang="en-US" smtClean="0"/>
          </a:p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MOBILISATION OF COMMUNITY AROUND LAND, WATER, AND FOREST</a:t>
            </a:r>
          </a:p>
          <a:p>
            <a:pPr eaLnBrk="1" hangingPunct="1">
              <a:buFont typeface="Wingdings" pitchFamily="2" charset="2"/>
              <a:buNone/>
            </a:pPr>
            <a:endParaRPr lang="en-US" smtClean="0">
              <a:solidFill>
                <a:srgbClr val="FF0000"/>
              </a:solidFill>
            </a:endParaRPr>
          </a:p>
          <a:p>
            <a:pPr eaLnBrk="1" hangingPunct="1"/>
            <a:r>
              <a:rPr lang="en-US" smtClean="0"/>
              <a:t>PARTICIPATION IN REJUVENATING OLD  STRUCTURES AND CONSTRUCTION OF NEW STRUCTURES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CREATION OF NEW VILLAGE LEVEL AND RIVER BASIN INSTITUTIONS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219200"/>
            <a:ext cx="8153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334000" y="0"/>
            <a:ext cx="3238500" cy="3657600"/>
            <a:chOff x="168" y="528"/>
            <a:chExt cx="2520" cy="3648"/>
          </a:xfrm>
        </p:grpSpPr>
        <p:pic>
          <p:nvPicPr>
            <p:cNvPr id="29701" name="Picture 7" descr="Pooja after Arvari's Janam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8" y="528"/>
              <a:ext cx="2520" cy="3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02" name="Rectangle 8"/>
            <p:cNvSpPr>
              <a:spLocks noChangeArrowheads="1"/>
            </p:cNvSpPr>
            <p:nvPr/>
          </p:nvSpPr>
          <p:spPr bwMode="auto">
            <a:xfrm>
              <a:off x="191" y="3598"/>
              <a:ext cx="2352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en-US" sz="1800">
                <a:solidFill>
                  <a:schemeClr val="bg1"/>
                </a:solidFill>
                <a:latin typeface="Helvetica" pitchFamily="34" charset="0"/>
              </a:endParaRPr>
            </a:p>
          </p:txBody>
        </p:sp>
      </p:grpSp>
      <p:sp>
        <p:nvSpPr>
          <p:cNvPr id="29700" name="Rectangle 10"/>
          <p:cNvSpPr>
            <a:spLocks noChangeArrowheads="1"/>
          </p:cNvSpPr>
          <p:nvPr/>
        </p:nvSpPr>
        <p:spPr bwMode="auto">
          <a:xfrm>
            <a:off x="2743200" y="4495800"/>
            <a:ext cx="3024418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600" dirty="0">
                <a:latin typeface="Impact" pitchFamily="34" charset="0"/>
              </a:rPr>
              <a:t>R. </a:t>
            </a:r>
            <a:r>
              <a:rPr lang="en-US" sz="6600" dirty="0" err="1" smtClean="0">
                <a:latin typeface="Impact" pitchFamily="34" charset="0"/>
              </a:rPr>
              <a:t>Arvari</a:t>
            </a:r>
            <a:endParaRPr lang="en-US" sz="6600" dirty="0"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1066800"/>
          </a:xfrm>
        </p:spPr>
        <p:txBody>
          <a:bodyPr/>
          <a:lstStyle/>
          <a:p>
            <a:pPr algn="ctr" eaLnBrk="1" hangingPunct="1"/>
            <a:r>
              <a:rPr lang="en-US" smtClean="0"/>
              <a:t>The River Basin Organization</a:t>
            </a:r>
            <a:br>
              <a:rPr lang="en-US" smtClean="0"/>
            </a:br>
            <a:r>
              <a:rPr lang="en-US" smtClean="0"/>
              <a:t>Water Demand side management</a:t>
            </a:r>
          </a:p>
        </p:txBody>
      </p:sp>
      <p:pic>
        <p:nvPicPr>
          <p:cNvPr id="33795" name="Picture 9" descr="Arvari Sansa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590675"/>
            <a:ext cx="4303713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304800" y="3429000"/>
            <a:ext cx="8670925" cy="3230563"/>
            <a:chOff x="192" y="2160"/>
            <a:chExt cx="5462" cy="2035"/>
          </a:xfrm>
        </p:grpSpPr>
        <p:pic>
          <p:nvPicPr>
            <p:cNvPr id="33797" name="Picture 10" descr="Sansad first session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52" y="2160"/>
              <a:ext cx="3302" cy="2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798" name="Rectangle 11"/>
            <p:cNvSpPr>
              <a:spLocks noChangeArrowheads="1"/>
            </p:cNvSpPr>
            <p:nvPr/>
          </p:nvSpPr>
          <p:spPr bwMode="auto">
            <a:xfrm>
              <a:off x="192" y="2784"/>
              <a:ext cx="2016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r">
                <a:lnSpc>
                  <a:spcPct val="130000"/>
                </a:lnSpc>
                <a:spcAft>
                  <a:spcPct val="80000"/>
                </a:spcAft>
              </a:pPr>
              <a:r>
                <a:rPr lang="en-US" sz="2000">
                  <a:solidFill>
                    <a:schemeClr val="tx2"/>
                  </a:solidFill>
                  <a:latin typeface="Times New Roman" pitchFamily="18" charset="0"/>
                </a:rPr>
                <a:t>Rules are framed about issues of water conservation and utilization, and forest conservation.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6" name="Rectangle 4"/>
          <p:cNvSpPr>
            <a:spLocks noChangeArrowheads="1"/>
          </p:cNvSpPr>
          <p:nvPr/>
        </p:nvSpPr>
        <p:spPr bwMode="auto">
          <a:xfrm>
            <a:off x="228600" y="990600"/>
            <a:ext cx="8915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457200" indent="-457200">
              <a:spcAft>
                <a:spcPct val="40000"/>
              </a:spcAft>
              <a:buFontTx/>
              <a:buAutoNum type="arabicPeriod"/>
            </a:pPr>
            <a:r>
              <a:rPr lang="en-US" sz="2000">
                <a:solidFill>
                  <a:schemeClr val="tx2"/>
                </a:solidFill>
                <a:latin typeface="Times New Roman" pitchFamily="18" charset="0"/>
              </a:rPr>
              <a:t>Framing of rules regarding direct irrigation from the Bhagani river and the wells.</a:t>
            </a:r>
          </a:p>
          <a:p>
            <a:pPr marL="457200" indent="-457200">
              <a:spcAft>
                <a:spcPct val="40000"/>
              </a:spcAft>
              <a:buFontTx/>
              <a:buAutoNum type="arabicPeriod"/>
            </a:pPr>
            <a:r>
              <a:rPr lang="en-US" sz="2000">
                <a:solidFill>
                  <a:schemeClr val="tx2"/>
                </a:solidFill>
                <a:latin typeface="Times New Roman" pitchFamily="18" charset="0"/>
              </a:rPr>
              <a:t>Framing of rules regarding crops and cattle feed.</a:t>
            </a:r>
          </a:p>
          <a:p>
            <a:pPr marL="457200" indent="-457200">
              <a:spcAft>
                <a:spcPct val="40000"/>
              </a:spcAft>
              <a:buFontTx/>
              <a:buAutoNum type="arabicPeriod"/>
            </a:pPr>
            <a:r>
              <a:rPr lang="en-US" sz="2000">
                <a:solidFill>
                  <a:schemeClr val="tx2"/>
                </a:solidFill>
                <a:latin typeface="Times New Roman" pitchFamily="18" charset="0"/>
              </a:rPr>
              <a:t>Rules to first fulfill local needs with crop production.</a:t>
            </a:r>
          </a:p>
          <a:p>
            <a:pPr marL="457200" indent="-457200">
              <a:spcAft>
                <a:spcPct val="40000"/>
              </a:spcAft>
              <a:buFontTx/>
              <a:buAutoNum type="arabicPeriod"/>
            </a:pPr>
            <a:r>
              <a:rPr lang="en-US" sz="2000">
                <a:solidFill>
                  <a:schemeClr val="tx2"/>
                </a:solidFill>
                <a:latin typeface="Times New Roman" pitchFamily="18" charset="0"/>
              </a:rPr>
              <a:t>No sale of water and conservation of fishes in the river.</a:t>
            </a:r>
          </a:p>
          <a:p>
            <a:pPr marL="457200" indent="-457200">
              <a:spcAft>
                <a:spcPct val="40000"/>
              </a:spcAft>
              <a:buFontTx/>
              <a:buAutoNum type="arabicPeriod"/>
            </a:pPr>
            <a:r>
              <a:rPr lang="en-US" sz="2000">
                <a:solidFill>
                  <a:schemeClr val="tx2"/>
                </a:solidFill>
                <a:latin typeface="Times New Roman" pitchFamily="18" charset="0"/>
              </a:rPr>
              <a:t>Restriction on the sale of land and the efforts to reduce the need to sell land.</a:t>
            </a:r>
          </a:p>
          <a:p>
            <a:pPr marL="457200" indent="-457200">
              <a:spcAft>
                <a:spcPct val="40000"/>
              </a:spcAft>
              <a:buFontTx/>
              <a:buAutoNum type="arabicPeriod"/>
            </a:pPr>
            <a:r>
              <a:rPr lang="en-US" sz="2000">
                <a:solidFill>
                  <a:schemeClr val="tx2"/>
                </a:solidFill>
                <a:latin typeface="Times New Roman" pitchFamily="18" charset="0"/>
              </a:rPr>
              <a:t>Making the whole river area green, ban mining and restrict extended grazing by nomadic grazers.</a:t>
            </a:r>
          </a:p>
          <a:p>
            <a:pPr marL="457200" indent="-457200">
              <a:spcAft>
                <a:spcPct val="40000"/>
              </a:spcAft>
              <a:buFontTx/>
              <a:buAutoNum type="arabicPeriod"/>
            </a:pPr>
            <a:r>
              <a:rPr lang="en-US" sz="2000">
                <a:solidFill>
                  <a:schemeClr val="tx2"/>
                </a:solidFill>
                <a:latin typeface="Times New Roman" pitchFamily="18" charset="0"/>
              </a:rPr>
              <a:t>Restrictions on hunting of animals and illegal cutting of trees.</a:t>
            </a:r>
          </a:p>
          <a:p>
            <a:pPr marL="457200" indent="-457200">
              <a:spcAft>
                <a:spcPct val="40000"/>
              </a:spcAft>
              <a:buFontTx/>
              <a:buAutoNum type="arabicPeriod"/>
            </a:pPr>
            <a:r>
              <a:rPr lang="en-US" sz="2000">
                <a:solidFill>
                  <a:schemeClr val="tx2"/>
                </a:solidFill>
                <a:latin typeface="Times New Roman" pitchFamily="18" charset="0"/>
              </a:rPr>
              <a:t>Revive traditional methods of water and forest conservation.</a:t>
            </a:r>
          </a:p>
          <a:p>
            <a:pPr marL="457200" indent="-457200">
              <a:spcAft>
                <a:spcPct val="40000"/>
              </a:spcAft>
              <a:buFontTx/>
              <a:buAutoNum type="arabicPeriod"/>
            </a:pPr>
            <a:r>
              <a:rPr lang="en-US" sz="2000">
                <a:solidFill>
                  <a:schemeClr val="tx2"/>
                </a:solidFill>
                <a:latin typeface="Times New Roman" pitchFamily="18" charset="0"/>
              </a:rPr>
              <a:t>Prevent over exploitation of water and promote water conservation work.</a:t>
            </a:r>
          </a:p>
          <a:p>
            <a:pPr marL="457200" indent="-457200">
              <a:spcAft>
                <a:spcPct val="40000"/>
              </a:spcAft>
              <a:buFontTx/>
              <a:buAutoNum type="arabicPeriod"/>
            </a:pPr>
            <a:r>
              <a:rPr lang="en-US" sz="2000">
                <a:solidFill>
                  <a:schemeClr val="tx2"/>
                </a:solidFill>
                <a:latin typeface="Times New Roman" pitchFamily="18" charset="0"/>
              </a:rPr>
              <a:t>Establish an active system of the management of the river.</a:t>
            </a:r>
          </a:p>
          <a:p>
            <a:pPr marL="457200" indent="-457200">
              <a:spcAft>
                <a:spcPct val="40000"/>
              </a:spcAft>
              <a:buFontTx/>
              <a:buAutoNum type="arabicPeriod"/>
            </a:pPr>
            <a:r>
              <a:rPr lang="en-US" sz="2000">
                <a:solidFill>
                  <a:schemeClr val="tx2"/>
                </a:solidFill>
                <a:latin typeface="Times New Roman" pitchFamily="18" charset="0"/>
              </a:rPr>
              <a:t>Define and redefine the role of the village communities.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458200" cy="685800"/>
          </a:xfrm>
        </p:spPr>
        <p:txBody>
          <a:bodyPr/>
          <a:lstStyle/>
          <a:p>
            <a:pPr eaLnBrk="1" hangingPunct="1"/>
            <a:r>
              <a:rPr lang="en-US" smtClean="0"/>
              <a:t>11 ASPECTS OF The River Basin Org.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18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18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18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918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18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18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918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918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918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918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918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918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918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918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918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918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918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918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7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9187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9187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7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9187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9187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1876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/>
          <p:cNvSpPr>
            <a:spLocks noChangeArrowheads="1"/>
          </p:cNvSpPr>
          <p:nvPr/>
        </p:nvSpPr>
        <p:spPr bwMode="auto">
          <a:xfrm>
            <a:off x="228600" y="5943600"/>
            <a:ext cx="876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endParaRPr lang="en-US" sz="2000">
              <a:solidFill>
                <a:schemeClr val="tx2"/>
              </a:solidFill>
              <a:latin typeface="Helvetica" pitchFamily="34" charset="0"/>
            </a:endParaRPr>
          </a:p>
        </p:txBody>
      </p:sp>
      <p:pic>
        <p:nvPicPr>
          <p:cNvPr id="8195" name="Picture 10" descr="PA-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20663"/>
            <a:ext cx="8915400" cy="5875337"/>
          </a:xfrm>
          <a:noFill/>
        </p:spPr>
      </p:pic>
      <p:pic>
        <p:nvPicPr>
          <p:cNvPr id="8196" name="Picture 19" descr="Migra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962400"/>
            <a:ext cx="4114800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Text Box 20"/>
          <p:cNvSpPr txBox="1">
            <a:spLocks noChangeArrowheads="1"/>
          </p:cNvSpPr>
          <p:nvPr/>
        </p:nvSpPr>
        <p:spPr bwMode="auto">
          <a:xfrm>
            <a:off x="3962400" y="2338388"/>
            <a:ext cx="4949825" cy="368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4400" b="1">
                <a:solidFill>
                  <a:schemeClr val="bg1"/>
                </a:solidFill>
              </a:rPr>
              <a:t>1985</a:t>
            </a:r>
            <a:r>
              <a:rPr lang="en-US" sz="440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en-US" sz="2800">
                <a:solidFill>
                  <a:schemeClr val="bg1"/>
                </a:solidFill>
              </a:rPr>
              <a:t>Degraded and barren land </a:t>
            </a:r>
          </a:p>
          <a:p>
            <a:pPr algn="r"/>
            <a:r>
              <a:rPr lang="en-US" sz="2800">
                <a:solidFill>
                  <a:schemeClr val="bg1"/>
                </a:solidFill>
              </a:rPr>
              <a:t>in the catchment areas of Arvari river </a:t>
            </a:r>
          </a:p>
          <a:p>
            <a:pPr algn="r"/>
            <a:r>
              <a:rPr lang="en-US" sz="2800">
                <a:solidFill>
                  <a:schemeClr val="bg1"/>
                </a:solidFill>
              </a:rPr>
              <a:t>&amp;  extended drought </a:t>
            </a:r>
          </a:p>
          <a:p>
            <a:pPr algn="r"/>
            <a:r>
              <a:rPr lang="en-US" sz="2800">
                <a:solidFill>
                  <a:schemeClr val="bg1"/>
                </a:solidFill>
              </a:rPr>
              <a:t>had forced people to migrate </a:t>
            </a:r>
          </a:p>
          <a:p>
            <a:pPr algn="r"/>
            <a:r>
              <a:rPr lang="en-US" sz="2800">
                <a:solidFill>
                  <a:schemeClr val="bg1"/>
                </a:solidFill>
              </a:rPr>
              <a:t>out of their villages.</a:t>
            </a:r>
          </a:p>
          <a:p>
            <a:pPr algn="r"/>
            <a:endParaRPr lang="en-US" sz="2800">
              <a:solidFill>
                <a:schemeClr val="bg1"/>
              </a:solidFill>
            </a:endParaRPr>
          </a:p>
          <a:p>
            <a:pPr algn="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Nimmi19"/>
          <p:cNvPicPr>
            <a:picLocks noChangeAspect="1" noChangeArrowheads="1"/>
          </p:cNvPicPr>
          <p:nvPr/>
        </p:nvPicPr>
        <p:blipFill>
          <a:blip r:embed="rId2"/>
          <a:srcRect t="5424" b="1906"/>
          <a:stretch>
            <a:fillRect/>
          </a:stretch>
        </p:blipFill>
        <p:spPr bwMode="auto">
          <a:xfrm>
            <a:off x="161925" y="838200"/>
            <a:ext cx="8982075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4403725" y="1476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1981200" y="228600"/>
            <a:ext cx="52879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tx2"/>
                </a:solidFill>
                <a:latin typeface="Arial" charset="0"/>
                <a:cs typeface="Arial" charset="0"/>
              </a:rPr>
              <a:t>BLUE</a:t>
            </a:r>
            <a:r>
              <a:rPr lang="en-US" sz="3200">
                <a:latin typeface="Arial" charset="0"/>
                <a:cs typeface="Arial" charset="0"/>
              </a:rPr>
              <a:t> </a:t>
            </a:r>
            <a:r>
              <a:rPr lang="en-US" sz="3200" i="1">
                <a:solidFill>
                  <a:srgbClr val="F49A08"/>
                </a:solidFill>
                <a:latin typeface="Arial" charset="0"/>
                <a:cs typeface="Arial" charset="0"/>
              </a:rPr>
              <a:t>brought</a:t>
            </a:r>
            <a:r>
              <a:rPr lang="en-US" sz="3200">
                <a:solidFill>
                  <a:srgbClr val="F49A08"/>
                </a:solidFill>
                <a:latin typeface="Arial" charset="0"/>
                <a:cs typeface="Arial" charset="0"/>
              </a:rPr>
              <a:t> </a:t>
            </a:r>
            <a:r>
              <a:rPr lang="en-US" sz="3200">
                <a:latin typeface="Arial" charset="0"/>
                <a:cs typeface="Arial" charset="0"/>
              </a:rPr>
              <a:t> </a:t>
            </a:r>
            <a:r>
              <a:rPr lang="en-US" sz="3200">
                <a:solidFill>
                  <a:srgbClr val="006600"/>
                </a:solidFill>
                <a:latin typeface="Arial" charset="0"/>
                <a:cs typeface="Arial" charset="0"/>
              </a:rPr>
              <a:t>HAPPINESS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5"/>
          <p:cNvSpPr txBox="1">
            <a:spLocks noChangeArrowheads="1"/>
          </p:cNvSpPr>
          <p:nvPr/>
        </p:nvSpPr>
        <p:spPr bwMode="auto">
          <a:xfrm>
            <a:off x="1943100" y="304800"/>
            <a:ext cx="4165600" cy="609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5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….</a:t>
            </a:r>
            <a:r>
              <a:rPr lang="en-US" sz="8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That</a:t>
            </a:r>
          </a:p>
          <a:p>
            <a:pPr algn="r"/>
            <a:r>
              <a:rPr lang="en-US" sz="5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is how</a:t>
            </a:r>
          </a:p>
          <a:p>
            <a:pPr algn="r"/>
            <a:endParaRPr lang="en-US" sz="5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en-US" sz="72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BLUE</a:t>
            </a:r>
            <a:r>
              <a:rPr lang="en-US" sz="720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r"/>
            <a:r>
              <a:rPr lang="en-US" sz="540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brought</a:t>
            </a:r>
          </a:p>
          <a:p>
            <a:pPr algn="r"/>
            <a:r>
              <a:rPr lang="en-US" sz="540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CHANGE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6386" name="Acrobat Document" r:id="rId3" imgW="9153000" imgH="6852600" progId="AcroExch.Document.7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2743200"/>
            <a:ext cx="1738313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smtClean="0">
                <a:solidFill>
                  <a:srgbClr val="FFC000"/>
                </a:solidFill>
              </a:rPr>
              <a:t>Water interventions and bodies revived &amp; built by the Villagers – over 10,000 such structures to date</a:t>
            </a:r>
          </a:p>
        </p:txBody>
      </p:sp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4800600"/>
            <a:ext cx="311467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951413"/>
            <a:ext cx="2438400" cy="190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19400" y="2819400"/>
            <a:ext cx="281305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048000"/>
            <a:ext cx="291465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066800"/>
            <a:ext cx="282416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1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19400" y="1066800"/>
            <a:ext cx="3595688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2" name="Picture 1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24588" y="1066800"/>
            <a:ext cx="2919412" cy="19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3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629400" y="4876800"/>
            <a:ext cx="2514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4" name="Picture 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331075" y="2895600"/>
            <a:ext cx="181292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5" name="Picture 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209800" y="4953000"/>
            <a:ext cx="242411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7410" name="Acrobat Document" r:id="rId3" imgW="9153000" imgH="6852600" progId="AcroExch.Document.7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4038600"/>
            <a:ext cx="6856413" cy="1446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8800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Thank you…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0308" name="Picture 4" descr="Diggi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0" y="990600"/>
            <a:ext cx="3481388" cy="541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0310" name="Picture 6" descr="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914400"/>
            <a:ext cx="3995738" cy="327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/>
          <a:lstStyle/>
          <a:p>
            <a:pPr algn="ctr" eaLnBrk="1" hangingPunct="1"/>
            <a:r>
              <a:rPr lang="en-US" sz="4000" smtClean="0">
                <a:solidFill>
                  <a:schemeClr val="tx2"/>
                </a:solidFill>
              </a:rPr>
              <a:t>WATER</a:t>
            </a:r>
            <a:r>
              <a:rPr lang="en-US" sz="2400" smtClean="0">
                <a:solidFill>
                  <a:schemeClr val="tx2"/>
                </a:solidFill>
              </a:rPr>
              <a:t> </a:t>
            </a:r>
            <a:r>
              <a:rPr lang="en-US" sz="2400" smtClean="0">
                <a:solidFill>
                  <a:srgbClr val="008000"/>
                </a:solidFill>
              </a:rPr>
              <a:t>harvesting structures taking shape</a:t>
            </a:r>
          </a:p>
        </p:txBody>
      </p:sp>
      <p:sp>
        <p:nvSpPr>
          <p:cNvPr id="610314" name="Rectangle 10"/>
          <p:cNvSpPr>
            <a:spLocks noChangeArrowheads="1"/>
          </p:cNvSpPr>
          <p:nvPr/>
        </p:nvSpPr>
        <p:spPr bwMode="auto">
          <a:xfrm>
            <a:off x="1600200" y="5715000"/>
            <a:ext cx="53340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lnSpc>
                <a:spcPct val="120000"/>
              </a:lnSpc>
            </a:pPr>
            <a:endParaRPr lang="en-US" b="1">
              <a:solidFill>
                <a:srgbClr val="100E0C"/>
              </a:solidFill>
              <a:latin typeface="Helvetica" pitchFamily="34" charset="0"/>
            </a:endParaRPr>
          </a:p>
        </p:txBody>
      </p:sp>
      <p:pic>
        <p:nvPicPr>
          <p:cNvPr id="9222" name="Picture 5" descr="Early day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3200400"/>
            <a:ext cx="4648200" cy="31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3" name="TextBox 6"/>
          <p:cNvSpPr txBox="1">
            <a:spLocks noChangeArrowheads="1"/>
          </p:cNvSpPr>
          <p:nvPr/>
        </p:nvSpPr>
        <p:spPr bwMode="auto">
          <a:xfrm>
            <a:off x="914400" y="5562600"/>
            <a:ext cx="70104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100E0C"/>
                </a:solidFill>
                <a:latin typeface="Helvetica" pitchFamily="34" charset="0"/>
              </a:rPr>
              <a:t>Johads and dams are usually built on small tributaries uphill and they directly benefit the forests on the hill.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0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0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0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610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0314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170" name="Rectangle 2"/>
          <p:cNvSpPr>
            <a:spLocks noChangeArrowheads="1"/>
          </p:cNvSpPr>
          <p:nvPr/>
        </p:nvSpPr>
        <p:spPr bwMode="auto">
          <a:xfrm>
            <a:off x="228600" y="4572000"/>
            <a:ext cx="868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1800">
                <a:solidFill>
                  <a:srgbClr val="008000"/>
                </a:solidFill>
                <a:latin typeface="Helvetica" pitchFamily="34" charset="0"/>
              </a:rPr>
              <a:t>Success of the first Johad inspired people to take up the building of more such structures – the connection between water and forests was made and this also</a:t>
            </a:r>
            <a:br>
              <a:rPr lang="en-US" sz="1800">
                <a:solidFill>
                  <a:srgbClr val="008000"/>
                </a:solidFill>
                <a:latin typeface="Helvetica" pitchFamily="34" charset="0"/>
              </a:rPr>
            </a:br>
            <a:r>
              <a:rPr lang="en-US" sz="1800">
                <a:solidFill>
                  <a:srgbClr val="008000"/>
                </a:solidFill>
                <a:latin typeface="Helvetica" pitchFamily="34" charset="0"/>
              </a:rPr>
              <a:t>led to the revival of traditional rules.</a:t>
            </a:r>
          </a:p>
        </p:txBody>
      </p:sp>
      <p:pic>
        <p:nvPicPr>
          <p:cNvPr id="10243" name="Picture 3" descr="Changed scenario 3"/>
          <p:cNvPicPr>
            <a:picLocks noChangeAspect="1" noChangeArrowheads="1"/>
          </p:cNvPicPr>
          <p:nvPr/>
        </p:nvPicPr>
        <p:blipFill>
          <a:blip r:embed="rId2">
            <a:lum bright="6000" contrast="30000"/>
          </a:blip>
          <a:srcRect/>
          <a:stretch>
            <a:fillRect/>
          </a:stretch>
        </p:blipFill>
        <p:spPr bwMode="auto">
          <a:xfrm>
            <a:off x="1600200" y="533400"/>
            <a:ext cx="6019800" cy="405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7172" name="Rectangle 4"/>
          <p:cNvSpPr>
            <a:spLocks noChangeArrowheads="1"/>
          </p:cNvSpPr>
          <p:nvPr/>
        </p:nvSpPr>
        <p:spPr bwMode="auto">
          <a:xfrm>
            <a:off x="228600" y="5791200"/>
            <a:ext cx="8686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1800">
                <a:solidFill>
                  <a:srgbClr val="F49A08"/>
                </a:solidFill>
                <a:latin typeface="Helvetica" pitchFamily="34" charset="0"/>
              </a:rPr>
              <a:t>In the past, forest ownership had been taken over by the Forest Department, leading to alienation of the people and loss of traditions of conservation – making it difficult to bring people together again.</a:t>
            </a: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685800"/>
          </a:xfrm>
          <a:noFill/>
        </p:spPr>
        <p:txBody>
          <a:bodyPr/>
          <a:lstStyle/>
          <a:p>
            <a:pPr algn="ctr" eaLnBrk="1" hangingPunct="1"/>
            <a:r>
              <a:rPr lang="en-US" smtClean="0">
                <a:solidFill>
                  <a:srgbClr val="008000"/>
                </a:solidFill>
              </a:rPr>
              <a:t>BRINGING PEOPLE TOGETHER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4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7170" grpId="0" autoUpdateAnimBg="0"/>
      <p:bldP spid="647172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A-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704850"/>
            <a:ext cx="8229600" cy="525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4800600" y="6019800"/>
            <a:ext cx="38481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8000"/>
                </a:solidFill>
              </a:rPr>
              <a:t>………Ideas into reality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332" name="Picture 4" descr="Children making merr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412750"/>
            <a:ext cx="4572000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1339" name="Picture 11" descr="Smok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3717925"/>
            <a:ext cx="4191000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1341" name="Picture 13" descr="Structures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3722688"/>
            <a:ext cx="4572000" cy="30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Rectangle 3"/>
          <p:cNvSpPr>
            <a:spLocks noGrp="1" noChangeArrowheads="1"/>
          </p:cNvSpPr>
          <p:nvPr>
            <p:ph type="title"/>
          </p:nvPr>
        </p:nvSpPr>
        <p:spPr>
          <a:xfrm>
            <a:off x="4876800" y="1219200"/>
            <a:ext cx="3810000" cy="1524000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rgbClr val="008000"/>
                </a:solidFill>
              </a:rPr>
              <a:t>COMPLETED STRUCTURES ON </a:t>
            </a:r>
            <a:r>
              <a:rPr lang="en-US" dirty="0" err="1" smtClean="0">
                <a:solidFill>
                  <a:srgbClr val="FF6600"/>
                </a:solidFill>
              </a:rPr>
              <a:t>Arvari</a:t>
            </a:r>
            <a:r>
              <a:rPr lang="en-US" dirty="0" smtClean="0">
                <a:solidFill>
                  <a:srgbClr val="FF6600"/>
                </a:solidFill>
              </a:rPr>
              <a:t> BASIN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61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11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7" dur="500"/>
                                        <p:tgtEl>
                                          <p:spTgt spid="611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D:\CHAYAANKAN\TBS PHOTO\080.jpg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59436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3315" name="TextBox 4"/>
          <p:cNvSpPr txBox="1">
            <a:spLocks noChangeArrowheads="1"/>
          </p:cNvSpPr>
          <p:nvPr/>
        </p:nvSpPr>
        <p:spPr bwMode="auto">
          <a:xfrm>
            <a:off x="381000" y="6324600"/>
            <a:ext cx="8534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chemeClr val="tx2"/>
                </a:solidFill>
              </a:rPr>
              <a:t>Increased water-level in a well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D:\CHAYAANKAN\FLASH\PA[11]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800" spc="300" dirty="0" smtClean="0">
                <a:solidFill>
                  <a:srgbClr val="002060"/>
                </a:solidFill>
              </a:rPr>
              <a:t>WATER for food</a:t>
            </a:r>
            <a:endParaRPr lang="en-US" sz="4800" spc="3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ature">
  <a:themeElements>
    <a:clrScheme name="Nature 2">
      <a:dk1>
        <a:srgbClr val="5B5249"/>
      </a:dk1>
      <a:lt1>
        <a:srgbClr val="FFFFFF"/>
      </a:lt1>
      <a:dk2>
        <a:srgbClr val="2A3D7A"/>
      </a:dk2>
      <a:lt2>
        <a:srgbClr val="CEC8BA"/>
      </a:lt2>
      <a:accent1>
        <a:srgbClr val="C9DDF1"/>
      </a:accent1>
      <a:accent2>
        <a:srgbClr val="FAC164"/>
      </a:accent2>
      <a:accent3>
        <a:srgbClr val="FFFFFF"/>
      </a:accent3>
      <a:accent4>
        <a:srgbClr val="4C453D"/>
      </a:accent4>
      <a:accent5>
        <a:srgbClr val="E1EBF7"/>
      </a:accent5>
      <a:accent6>
        <a:srgbClr val="E3AF5A"/>
      </a:accent6>
      <a:hlink>
        <a:srgbClr val="B0AE6A"/>
      </a:hlink>
      <a:folHlink>
        <a:srgbClr val="C3E684"/>
      </a:folHlink>
    </a:clrScheme>
    <a:fontScheme name="Nature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Monotype Corsiva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Monotype Corsiva" pitchFamily="66" charset="0"/>
          </a:defRPr>
        </a:defPPr>
      </a:lstStyle>
    </a:lnDef>
  </a:objectDefaults>
  <a:extraClrSchemeLst>
    <a:extraClrScheme>
      <a:clrScheme name="Nature 1">
        <a:dk1>
          <a:srgbClr val="666699"/>
        </a:dk1>
        <a:lt1>
          <a:srgbClr val="FFFFCC"/>
        </a:lt1>
        <a:dk2>
          <a:srgbClr val="687FCA"/>
        </a:dk2>
        <a:lt2>
          <a:srgbClr val="192449"/>
        </a:lt2>
        <a:accent1>
          <a:srgbClr val="C9DDF1"/>
        </a:accent1>
        <a:accent2>
          <a:srgbClr val="FAC164"/>
        </a:accent2>
        <a:accent3>
          <a:srgbClr val="B9C0E1"/>
        </a:accent3>
        <a:accent4>
          <a:srgbClr val="DADAAE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2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3">
        <a:dk1>
          <a:srgbClr val="333333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2A2A2A"/>
        </a:accent4>
        <a:accent5>
          <a:srgbClr val="EBEBEB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4">
        <a:dk1>
          <a:srgbClr val="8061A5"/>
        </a:dk1>
        <a:lt1>
          <a:srgbClr val="FFFFCC"/>
        </a:lt1>
        <a:dk2>
          <a:srgbClr val="967DB5"/>
        </a:dk2>
        <a:lt2>
          <a:srgbClr val="192449"/>
        </a:lt2>
        <a:accent1>
          <a:srgbClr val="D6C9F1"/>
        </a:accent1>
        <a:accent2>
          <a:srgbClr val="FAC164"/>
        </a:accent2>
        <a:accent3>
          <a:srgbClr val="C9BFD7"/>
        </a:accent3>
        <a:accent4>
          <a:srgbClr val="DADAAE"/>
        </a:accent4>
        <a:accent5>
          <a:srgbClr val="E8E1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5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993333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Designs\Nature.pot</Template>
  <TotalTime>1515</TotalTime>
  <Words>856</Words>
  <Application>Microsoft PowerPoint</Application>
  <PresentationFormat>On-screen Show (4:3)</PresentationFormat>
  <Paragraphs>154</Paragraphs>
  <Slides>35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Links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Nature</vt:lpstr>
      <vt:lpstr>D:\MAULIK\flow1.pdf</vt:lpstr>
      <vt:lpstr>???</vt:lpstr>
      <vt:lpstr>???</vt:lpstr>
      <vt:lpstr>Modern Problems: Traditional Solutions Climate Change/ Water &amp; Food Security  FLOW: AN EXPERIENCE OF TBS</vt:lpstr>
      <vt:lpstr>Project area of TBS  1200 villages of 19 districts of Rajasthan state of India </vt:lpstr>
      <vt:lpstr>Slide 3</vt:lpstr>
      <vt:lpstr>WATER harvesting structures taking shape</vt:lpstr>
      <vt:lpstr>BRINGING PEOPLE TOGETHER</vt:lpstr>
      <vt:lpstr>Slide 6</vt:lpstr>
      <vt:lpstr>COMPLETED STRUCTURES ON Arvari BASIN</vt:lpstr>
      <vt:lpstr>Slide 8</vt:lpstr>
      <vt:lpstr>WATER for food</vt:lpstr>
      <vt:lpstr>Slide 10</vt:lpstr>
      <vt:lpstr>Slide 11</vt:lpstr>
      <vt:lpstr>Slide 12</vt:lpstr>
      <vt:lpstr>Slide 13</vt:lpstr>
      <vt:lpstr>River Goes Dry:</vt:lpstr>
      <vt:lpstr>Slide 15</vt:lpstr>
      <vt:lpstr>Slide 16</vt:lpstr>
      <vt:lpstr>Arwari river basin: from good geology ...</vt:lpstr>
      <vt:lpstr>Simplified geological section</vt:lpstr>
      <vt:lpstr>Slide 19</vt:lpstr>
      <vt:lpstr>Typology and geology</vt:lpstr>
      <vt:lpstr>Slide 21</vt:lpstr>
      <vt:lpstr>Slide 22</vt:lpstr>
      <vt:lpstr>THE SITUATION IN   1985</vt:lpstr>
      <vt:lpstr>WATER HARVESTING  SYSTEMS IN INDIA</vt:lpstr>
      <vt:lpstr>Why THEY WENT OUT OF USE?</vt:lpstr>
      <vt:lpstr>REVIVAL OF SYSTEMS  USING INDIGENIOUS KNOWLEDGE</vt:lpstr>
      <vt:lpstr>Slide 27</vt:lpstr>
      <vt:lpstr>The River Basin Organization Water Demand side management</vt:lpstr>
      <vt:lpstr>11 ASPECTS OF The River Basin Org.</vt:lpstr>
      <vt:lpstr>Slide 30</vt:lpstr>
      <vt:lpstr>Slide 31</vt:lpstr>
      <vt:lpstr>Slide 32</vt:lpstr>
      <vt:lpstr>Water interventions and bodies revived &amp; built by the Villagers – over 10,000 such structures to date</vt:lpstr>
      <vt:lpstr>Slide 34</vt:lpstr>
      <vt:lpstr>Slide 35</vt:lpstr>
    </vt:vector>
  </TitlesOfParts>
  <Company>Jadoogar For You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ARVARI</dc:title>
  <dc:creator>Rakesh Agarwal</dc:creator>
  <cp:lastModifiedBy>DIT</cp:lastModifiedBy>
  <cp:revision>430</cp:revision>
  <cp:lastPrinted>1601-01-01T00:00:00Z</cp:lastPrinted>
  <dcterms:created xsi:type="dcterms:W3CDTF">2003-08-27T09:25:58Z</dcterms:created>
  <dcterms:modified xsi:type="dcterms:W3CDTF">2015-05-22T04:21:19Z</dcterms:modified>
</cp:coreProperties>
</file>